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31714E-C3A8-094B-A4DB-158A4CE1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5417" y="0"/>
            <a:ext cx="6086583" cy="1129938"/>
          </a:xfrm>
        </p:spPr>
        <p:txBody>
          <a:bodyPr/>
          <a:lstStyle/>
          <a:p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Aquadome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E83B28F-9CE7-2B4C-911C-7BCD7C4CDEDC}"/>
              </a:ext>
            </a:extLst>
          </p:cNvPr>
          <p:cNvSpPr txBox="1"/>
          <p:nvPr/>
        </p:nvSpPr>
        <p:spPr>
          <a:xfrm rot="10800000" flipH="1" flipV="1">
            <a:off x="2421512" y="103304"/>
            <a:ext cx="3645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Ober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Langenfeld</a:t>
            </a:r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 n. 140, Austria </a:t>
            </a:r>
          </a:p>
          <a:p>
            <a:pPr algn="ctr"/>
            <a:r>
              <a:rPr lang="en-GB" dirty="0">
                <a:solidFill>
                  <a:schemeClr val="bg1">
                    <a:lumMod val="25000"/>
                  </a:schemeClr>
                </a:solidFill>
              </a:rPr>
              <a:t>+43 52536400</a:t>
            </a:r>
          </a:p>
          <a:p>
            <a:pPr algn="ctr"/>
            <a:r>
              <a:rPr lang="en-GB" dirty="0" err="1">
                <a:solidFill>
                  <a:schemeClr val="bg1">
                    <a:lumMod val="25000"/>
                  </a:schemeClr>
                </a:solidFill>
              </a:rPr>
              <a:t>Thermaninfo@aqua-dome.at</a:t>
            </a:r>
            <a:endParaRPr lang="it-IT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71DC8F-46D8-4340-ABA4-4E0FEB232414}"/>
              </a:ext>
            </a:extLst>
          </p:cNvPr>
          <p:cNvSpPr txBox="1"/>
          <p:nvPr/>
        </p:nvSpPr>
        <p:spPr>
          <a:xfrm>
            <a:off x="315799" y="5578389"/>
            <a:ext cx="544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b="1" dirty="0">
              <a:solidFill>
                <a:schemeClr val="bg1">
                  <a:lumMod val="25000"/>
                </a:schemeClr>
              </a:solidFill>
            </a:endParaRPr>
          </a:p>
          <a:p>
            <a:pPr algn="l"/>
            <a:r>
              <a:rPr lang="en-GB" b="1" dirty="0">
                <a:solidFill>
                  <a:schemeClr val="bg1">
                    <a:lumMod val="25000"/>
                  </a:schemeClr>
                </a:solidFill>
              </a:rPr>
              <a:t>STRESSED? DON’T WORRY, HERE YOU CAN CHILL OUT 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F27E580-BD1A-204C-A65F-EC5C0C16322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20446" y="905172"/>
            <a:ext cx="3425726" cy="273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3376B458-F241-D54F-8098-068F780D7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960" y="3818361"/>
            <a:ext cx="3822596" cy="252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id="{FE3E7F49-0503-324F-8404-EBBA539A6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82" y="1279611"/>
            <a:ext cx="3350376" cy="344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83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la 13">
            <a:extLst>
              <a:ext uri="{FF2B5EF4-FFF2-40B4-BE49-F238E27FC236}">
                <a16:creationId xmlns:a16="http://schemas.microsoft.com/office/drawing/2014/main" id="{004FD54A-CF1A-074C-8EB6-CA4A920BD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39778"/>
              </p:ext>
            </p:extLst>
          </p:nvPr>
        </p:nvGraphicFramePr>
        <p:xfrm>
          <a:off x="6276184" y="440381"/>
          <a:ext cx="5766968" cy="1737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441742">
                  <a:extLst>
                    <a:ext uri="{9D8B030D-6E8A-4147-A177-3AD203B41FA5}">
                      <a16:colId xmlns:a16="http://schemas.microsoft.com/office/drawing/2014/main" val="3242258647"/>
                    </a:ext>
                  </a:extLst>
                </a:gridCol>
                <a:gridCol w="1441742">
                  <a:extLst>
                    <a:ext uri="{9D8B030D-6E8A-4147-A177-3AD203B41FA5}">
                      <a16:colId xmlns:a16="http://schemas.microsoft.com/office/drawing/2014/main" val="1042216311"/>
                    </a:ext>
                  </a:extLst>
                </a:gridCol>
                <a:gridCol w="1441742">
                  <a:extLst>
                    <a:ext uri="{9D8B030D-6E8A-4147-A177-3AD203B41FA5}">
                      <a16:colId xmlns:a16="http://schemas.microsoft.com/office/drawing/2014/main" val="3185244154"/>
                    </a:ext>
                  </a:extLst>
                </a:gridCol>
                <a:gridCol w="1441742">
                  <a:extLst>
                    <a:ext uri="{9D8B030D-6E8A-4147-A177-3AD203B41FA5}">
                      <a16:colId xmlns:a16="http://schemas.microsoft.com/office/drawing/2014/main" val="3624767239"/>
                    </a:ext>
                  </a:extLst>
                </a:gridCol>
              </a:tblGrid>
              <a:tr h="340174">
                <a:tc>
                  <a:txBody>
                    <a:bodyPr/>
                    <a:lstStyle/>
                    <a:p>
                      <a:pPr algn="ctr"/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Summer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 ☀️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Adult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Children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(3-14)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Students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– </a:t>
                      </a:r>
                    </a:p>
                    <a:p>
                      <a:r>
                        <a:rPr lang="en-GB" b="1" dirty="0" err="1">
                          <a:solidFill>
                            <a:schemeClr val="tx1"/>
                          </a:solidFill>
                        </a:rPr>
                        <a:t>Ederly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942294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 hours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21,50€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12,00€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19,50€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903488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28,50€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16,50€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26,00€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86934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Evening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21,50€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12€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49799"/>
                  </a:ext>
                </a:extLst>
              </a:tr>
            </a:tbl>
          </a:graphicData>
        </a:graphic>
      </p:graphicFrame>
      <p:graphicFrame>
        <p:nvGraphicFramePr>
          <p:cNvPr id="15" name="Tabella 15">
            <a:extLst>
              <a:ext uri="{FF2B5EF4-FFF2-40B4-BE49-F238E27FC236}">
                <a16:creationId xmlns:a16="http://schemas.microsoft.com/office/drawing/2014/main" id="{A1A80F03-A979-294F-A5CF-18C134705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0700"/>
              </p:ext>
            </p:extLst>
          </p:nvPr>
        </p:nvGraphicFramePr>
        <p:xfrm>
          <a:off x="6276184" y="2725429"/>
          <a:ext cx="5764448" cy="173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1112">
                  <a:extLst>
                    <a:ext uri="{9D8B030D-6E8A-4147-A177-3AD203B41FA5}">
                      <a16:colId xmlns:a16="http://schemas.microsoft.com/office/drawing/2014/main" val="2874955267"/>
                    </a:ext>
                  </a:extLst>
                </a:gridCol>
                <a:gridCol w="1441112">
                  <a:extLst>
                    <a:ext uri="{9D8B030D-6E8A-4147-A177-3AD203B41FA5}">
                      <a16:colId xmlns:a16="http://schemas.microsoft.com/office/drawing/2014/main" val="2021079115"/>
                    </a:ext>
                  </a:extLst>
                </a:gridCol>
                <a:gridCol w="1441112">
                  <a:extLst>
                    <a:ext uri="{9D8B030D-6E8A-4147-A177-3AD203B41FA5}">
                      <a16:colId xmlns:a16="http://schemas.microsoft.com/office/drawing/2014/main" val="731510182"/>
                    </a:ext>
                  </a:extLst>
                </a:gridCol>
                <a:gridCol w="1441112">
                  <a:extLst>
                    <a:ext uri="{9D8B030D-6E8A-4147-A177-3AD203B41FA5}">
                      <a16:colId xmlns:a16="http://schemas.microsoft.com/office/drawing/2014/main" val="92603590"/>
                    </a:ext>
                  </a:extLst>
                </a:gridCol>
              </a:tblGrid>
              <a:tr h="340174">
                <a:tc>
                  <a:txBody>
                    <a:bodyPr/>
                    <a:lstStyle/>
                    <a:p>
                      <a:pPr algn="ctr"/>
                      <a:r>
                        <a:rPr lang="en-GB" b="0" u="sng" dirty="0">
                          <a:solidFill>
                            <a:schemeClr val="tx1"/>
                          </a:solidFill>
                        </a:rPr>
                        <a:t>Winter</a:t>
                      </a:r>
                      <a:r>
                        <a:rPr lang="en-GB" b="0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u="none" dirty="0">
                          <a:solidFill>
                            <a:schemeClr val="tx1"/>
                          </a:solidFill>
                        </a:rPr>
                        <a:t>❄️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Adult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Children 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(3-14)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Students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Ederly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41824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3 hours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23,00€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11807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Daily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33,50€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19,50€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30,00€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80001"/>
                  </a:ext>
                </a:extLst>
              </a:tr>
              <a:tr h="194385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Evening 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25,50€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15,50€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601205"/>
                  </a:ext>
                </a:extLst>
              </a:tr>
            </a:tbl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BB84850-F239-344F-8181-BBF321622791}"/>
              </a:ext>
            </a:extLst>
          </p:cNvPr>
          <p:cNvSpPr txBox="1"/>
          <p:nvPr/>
        </p:nvSpPr>
        <p:spPr>
          <a:xfrm>
            <a:off x="6276184" y="5010478"/>
            <a:ext cx="5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§</a:t>
            </a:r>
            <a:r>
              <a:rPr lang="en-GB" dirty="0"/>
              <a:t> </a:t>
            </a:r>
            <a:r>
              <a:rPr lang="en-GB" u="sng" dirty="0"/>
              <a:t>Day ticket unlimited</a:t>
            </a:r>
            <a:r>
              <a:rPr lang="en-GB" dirty="0"/>
              <a:t> (thermal spa, sauna, gym) 45,50€ in the summer and 49,50€ in the winter </a:t>
            </a:r>
          </a:p>
          <a:p>
            <a:pPr algn="l"/>
            <a:r>
              <a:rPr lang="en-GB" u="sng" dirty="0"/>
              <a:t>NO children</a:t>
            </a:r>
            <a:r>
              <a:rPr lang="en-GB" dirty="0"/>
              <a:t> </a:t>
            </a:r>
            <a:r>
              <a:rPr lang="en-GB" b="1" dirty="0"/>
              <a:t>§</a:t>
            </a: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5B5903-3139-9440-B721-DCF4922153CF}"/>
              </a:ext>
            </a:extLst>
          </p:cNvPr>
          <p:cNvSpPr txBox="1"/>
          <p:nvPr/>
        </p:nvSpPr>
        <p:spPr>
          <a:xfrm>
            <a:off x="148848" y="146417"/>
            <a:ext cx="45344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FACILITIES:</a:t>
            </a:r>
          </a:p>
          <a:p>
            <a:pPr algn="l"/>
            <a:r>
              <a:rPr lang="en-GB" dirty="0"/>
              <a:t>Thermal spa area: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Sauna area: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FDB9176-9383-9246-B0A6-D93394B88785}"/>
              </a:ext>
            </a:extLst>
          </p:cNvPr>
          <p:cNvSpPr txBox="1"/>
          <p:nvPr/>
        </p:nvSpPr>
        <p:spPr>
          <a:xfrm>
            <a:off x="1837045" y="431201"/>
            <a:ext cx="3565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Origin of the thermal spa dome </a:t>
            </a:r>
          </a:p>
          <a:p>
            <a:pPr algn="l"/>
            <a:r>
              <a:rPr lang="en-GB" dirty="0"/>
              <a:t>River basic </a:t>
            </a:r>
          </a:p>
          <a:p>
            <a:pPr algn="l"/>
            <a:r>
              <a:rPr lang="en-GB" dirty="0"/>
              <a:t>Basic pools </a:t>
            </a:r>
          </a:p>
          <a:p>
            <a:pPr algn="l"/>
            <a:r>
              <a:rPr lang="en-GB" dirty="0"/>
              <a:t>Sport pool </a:t>
            </a:r>
            <a:endParaRPr lang="it-IT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DC2EC5-9544-7542-BAD0-548A822B4D05}"/>
              </a:ext>
            </a:extLst>
          </p:cNvPr>
          <p:cNvSpPr txBox="1"/>
          <p:nvPr/>
        </p:nvSpPr>
        <p:spPr>
          <a:xfrm>
            <a:off x="1304347" y="1540938"/>
            <a:ext cx="4101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Out side pool </a:t>
            </a:r>
          </a:p>
          <a:p>
            <a:pPr algn="l"/>
            <a:r>
              <a:rPr lang="en-GB" dirty="0"/>
              <a:t>Plunge pool </a:t>
            </a:r>
          </a:p>
          <a:p>
            <a:pPr algn="l"/>
            <a:r>
              <a:rPr lang="en-GB" dirty="0"/>
              <a:t>Sole </a:t>
            </a:r>
            <a:r>
              <a:rPr lang="en-GB" dirty="0" err="1"/>
              <a:t>saune</a:t>
            </a:r>
            <a:r>
              <a:rPr lang="en-GB" dirty="0"/>
              <a:t> </a:t>
            </a:r>
          </a:p>
          <a:p>
            <a:pPr algn="l"/>
            <a:r>
              <a:rPr lang="en-GB" dirty="0" err="1"/>
              <a:t>Kneipp</a:t>
            </a:r>
            <a:r>
              <a:rPr lang="en-GB" dirty="0"/>
              <a:t> bath </a:t>
            </a:r>
          </a:p>
          <a:p>
            <a:pPr algn="l"/>
            <a:r>
              <a:rPr lang="en-GB" dirty="0"/>
              <a:t>Panoramic mineral water </a:t>
            </a:r>
          </a:p>
          <a:p>
            <a:pPr algn="l"/>
            <a:r>
              <a:rPr lang="en-GB" dirty="0"/>
              <a:t>Out door sauna area </a:t>
            </a:r>
          </a:p>
          <a:p>
            <a:pPr algn="l"/>
            <a:r>
              <a:rPr lang="en-GB" dirty="0"/>
              <a:t>Water fall shower </a:t>
            </a:r>
          </a:p>
          <a:p>
            <a:pPr algn="l"/>
            <a:r>
              <a:rPr lang="en-GB" dirty="0"/>
              <a:t>Ice cave </a:t>
            </a:r>
          </a:p>
          <a:p>
            <a:pPr algn="l"/>
            <a:r>
              <a:rPr lang="en-GB" dirty="0"/>
              <a:t>Natural garden </a:t>
            </a:r>
          </a:p>
          <a:p>
            <a:pPr algn="l"/>
            <a:r>
              <a:rPr lang="en-GB" dirty="0" err="1"/>
              <a:t>Zirbenwarse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Mountain place </a:t>
            </a:r>
          </a:p>
          <a:p>
            <a:pPr algn="l"/>
            <a:r>
              <a:rPr lang="en-GB" dirty="0"/>
              <a:t>Law for Sun bathing 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1C3A65-7134-114B-A969-65EC66523AA9}"/>
              </a:ext>
            </a:extLst>
          </p:cNvPr>
          <p:cNvSpPr txBox="1"/>
          <p:nvPr/>
        </p:nvSpPr>
        <p:spPr>
          <a:xfrm>
            <a:off x="0" y="4788459"/>
            <a:ext cx="3674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TREATMENTS: </a:t>
            </a:r>
          </a:p>
          <a:p>
            <a:pPr algn="l"/>
            <a:r>
              <a:rPr lang="en-GB" dirty="0"/>
              <a:t>Thermal deep </a:t>
            </a:r>
          </a:p>
          <a:p>
            <a:pPr algn="l"/>
            <a:r>
              <a:rPr lang="en-GB" dirty="0"/>
              <a:t>Pampering moments </a:t>
            </a:r>
          </a:p>
          <a:p>
            <a:pPr algn="l"/>
            <a:r>
              <a:rPr lang="en-GB" dirty="0" err="1"/>
              <a:t>Feel-dood</a:t>
            </a:r>
            <a:r>
              <a:rPr lang="en-GB" dirty="0"/>
              <a:t> ceremonies </a:t>
            </a:r>
          </a:p>
          <a:p>
            <a:pPr algn="l"/>
            <a:r>
              <a:rPr lang="en-GB" dirty="0"/>
              <a:t>Classic massage </a:t>
            </a:r>
          </a:p>
          <a:p>
            <a:pPr algn="l"/>
            <a:r>
              <a:rPr lang="en-GB" dirty="0"/>
              <a:t>Regional recommendations </a:t>
            </a:r>
          </a:p>
          <a:p>
            <a:pPr algn="l"/>
            <a:r>
              <a:rPr lang="en-GB" dirty="0"/>
              <a:t>Partner treatments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5358DA37-8889-4343-8C83-E00729685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8102">
            <a:off x="3337289" y="3015424"/>
            <a:ext cx="2501405" cy="1835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1689DA80-1F01-BD44-8B69-E178BBD03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6163">
            <a:off x="3184444" y="952206"/>
            <a:ext cx="2495363" cy="181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54ED10FB-EC87-4040-B0C6-6853EC8A2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059" y="4980376"/>
            <a:ext cx="2960804" cy="184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8819527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Goccia</vt:lpstr>
      <vt:lpstr>Aquadome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Aquadome </dc:title>
  <dc:creator>irene.giavarini.xiaomi@gmail.com</dc:creator>
  <cp:lastModifiedBy>irene.giavarini.xiaomi@gmail.com</cp:lastModifiedBy>
  <cp:revision>6</cp:revision>
  <dcterms:created xsi:type="dcterms:W3CDTF">2019-04-20T12:55:27Z</dcterms:created>
  <dcterms:modified xsi:type="dcterms:W3CDTF">2019-06-06T21:23:18Z</dcterms:modified>
</cp:coreProperties>
</file>